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sldIdLst>
    <p:sldId id="256" r:id="rId3"/>
    <p:sldId id="257" r:id="rId4"/>
    <p:sldId id="276" r:id="rId5"/>
    <p:sldId id="277" r:id="rId6"/>
    <p:sldId id="278" r:id="rId7"/>
    <p:sldId id="279" r:id="rId8"/>
    <p:sldId id="290" r:id="rId9"/>
    <p:sldId id="291" r:id="rId10"/>
    <p:sldId id="292" r:id="rId11"/>
    <p:sldId id="293" r:id="rId12"/>
    <p:sldId id="294" r:id="rId13"/>
    <p:sldId id="281" r:id="rId14"/>
    <p:sldId id="282" r:id="rId15"/>
    <p:sldId id="283" r:id="rId16"/>
    <p:sldId id="284" r:id="rId17"/>
    <p:sldId id="259" r:id="rId18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51" autoAdjust="0"/>
  </p:normalViewPr>
  <p:slideViewPr>
    <p:cSldViewPr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54C3C-FE40-4AC0-BCF3-6DA470737963}" type="datetimeFigureOut">
              <a:rPr lang="es-PE" smtClean="0"/>
              <a:t>21/12/2019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32869-4B73-4565-A706-8CDF1F9CC3C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72278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hyperlink" Target="https://www.pinterest.com/apadilla55/escuela-sabatica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2.wdp"/><Relationship Id="rId17" Type="http://schemas.openxmlformats.org/officeDocument/2006/relationships/image" Target="../media/image11.png"/><Relationship Id="rId2" Type="http://schemas.openxmlformats.org/officeDocument/2006/relationships/hyperlink" Target="https://www.facebook.com/apadilla88" TargetMode="Externa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linkedin.com/pub/alfredo-padilla/27/902/330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hyperlink" Target="https://plus.google.com/+AlfredoPadilla/posts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twitter.com/apadilla55" TargetMode="External"/><Relationship Id="rId9" Type="http://schemas.openxmlformats.org/officeDocument/2006/relationships/hyperlink" Target="https://gramadal.wordpress.com/" TargetMode="External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gramadal.wordpres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6914F9FA-46E0-4282-9BFB-843BA3EF3E72}"/>
              </a:ext>
            </a:extLst>
          </p:cNvPr>
          <p:cNvSpPr txBox="1">
            <a:spLocks noChangeArrowheads="1"/>
          </p:cNvSpPr>
          <p:nvPr/>
        </p:nvSpPr>
        <p:spPr>
          <a:xfrm>
            <a:off x="1911922" y="3579862"/>
            <a:ext cx="6696744" cy="8382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P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Los dirigentes de Israel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9" descr="C:\Documents and Settings\Administrador.PIKOMULE\Escritorio\facebook_icon.png">
            <a:hlinkClick r:id="rId2"/>
            <a:extLst>
              <a:ext uri="{FF2B5EF4-FFF2-40B4-BE49-F238E27FC236}">
                <a16:creationId xmlns:a16="http://schemas.microsoft.com/office/drawing/2014/main" id="{06C17B10-80A7-4B01-9D72-ABB6B5EEB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11" y="4603552"/>
            <a:ext cx="362374" cy="36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C:\Documents and Settings\Administrador.PIKOMULE\Escritorio\logo_twitter.png">
            <a:hlinkClick r:id="rId4"/>
            <a:extLst>
              <a:ext uri="{FF2B5EF4-FFF2-40B4-BE49-F238E27FC236}">
                <a16:creationId xmlns:a16="http://schemas.microsoft.com/office/drawing/2014/main" id="{C3A79FB1-80AF-4B7C-925A-D3FCB8974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040" y="4599295"/>
            <a:ext cx="386348" cy="34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http://www.worldacademysport.com/environments/0/images/linkedin.png">
            <a:hlinkClick r:id="rId6"/>
            <a:extLst>
              <a:ext uri="{FF2B5EF4-FFF2-40B4-BE49-F238E27FC236}">
                <a16:creationId xmlns:a16="http://schemas.microsoft.com/office/drawing/2014/main" id="{5C0A651C-9F9D-43D5-9371-63B82A7AC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808" y="4590708"/>
            <a:ext cx="343421" cy="36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hlinkClick r:id="rId9"/>
            <a:extLst>
              <a:ext uri="{FF2B5EF4-FFF2-40B4-BE49-F238E27FC236}">
                <a16:creationId xmlns:a16="http://schemas.microsoft.com/office/drawing/2014/main" id="{4C8FA8DE-AD6B-447E-A65E-E6107A6CC2E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944" y="4599295"/>
            <a:ext cx="411306" cy="392445"/>
          </a:xfrm>
          <a:prstGeom prst="rect">
            <a:avLst/>
          </a:prstGeom>
        </p:spPr>
      </p:pic>
      <p:pic>
        <p:nvPicPr>
          <p:cNvPr id="15" name="Picture 2" descr="http://noticias.adventista.es/wp-content/uploads/sites/8/2012/05/LOGO-UICASDE-sin-fondo.png">
            <a:extLst>
              <a:ext uri="{FF2B5EF4-FFF2-40B4-BE49-F238E27FC236}">
                <a16:creationId xmlns:a16="http://schemas.microsoft.com/office/drawing/2014/main" id="{244EED8F-2FC5-4FA3-BBAB-7727BBB17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458" y="4547564"/>
            <a:ext cx="443769" cy="40734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hlinkClick r:id="rId13"/>
            <a:extLst>
              <a:ext uri="{FF2B5EF4-FFF2-40B4-BE49-F238E27FC236}">
                <a16:creationId xmlns:a16="http://schemas.microsoft.com/office/drawing/2014/main" id="{813D79F5-98CE-4E39-A11C-B3A1CED9080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946" y="4576008"/>
            <a:ext cx="391433" cy="391433"/>
          </a:xfrm>
          <a:prstGeom prst="rect">
            <a:avLst/>
          </a:prstGeom>
        </p:spPr>
      </p:pic>
      <p:pic>
        <p:nvPicPr>
          <p:cNvPr id="23" name="Imagen 22">
            <a:hlinkClick r:id="rId15"/>
            <a:extLst>
              <a:ext uri="{FF2B5EF4-FFF2-40B4-BE49-F238E27FC236}">
                <a16:creationId xmlns:a16="http://schemas.microsoft.com/office/drawing/2014/main" id="{14B9E0E1-6E04-4909-92F3-6DE39C0E154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21096" y="4576008"/>
            <a:ext cx="375141" cy="37514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694" y="2595151"/>
            <a:ext cx="1755800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78D2B737-0ABD-4205-8F2A-F48EAF7F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95486"/>
            <a:ext cx="669094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INTRODUCCION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115616" y="1923678"/>
            <a:ext cx="6912768" cy="209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3990" indent="-383990" latinLnBrk="0">
              <a:lnSpc>
                <a:spcPts val="2800"/>
              </a:lnSpc>
              <a:spcBef>
                <a:spcPts val="0"/>
              </a:spcBef>
              <a:defRPr/>
            </a:pPr>
            <a:r>
              <a:rPr lang="es-PE" sz="2800" dirty="0">
                <a:solidFill>
                  <a:srgbClr val="343434"/>
                </a:solidFill>
                <a:latin typeface="Calibri" panose="020F0502020204030204" pitchFamily="34" charset="0"/>
              </a:rPr>
              <a:t>Según Mar. 9:35 ¿Qué significa ser un líder a la vista de Dios?</a:t>
            </a:r>
            <a:endParaRPr lang="en-US" sz="2800" dirty="0">
              <a:solidFill>
                <a:srgbClr val="34343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78D2B737-0ABD-4205-8F2A-F48EAF7F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95486"/>
            <a:ext cx="669094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INTRODUCCION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87624" y="1995686"/>
            <a:ext cx="6768752" cy="176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ts val="4533"/>
              </a:lnSpc>
              <a:spcBef>
                <a:spcPts val="0"/>
              </a:spcBef>
              <a:buFontTx/>
              <a:buNone/>
              <a:defRPr/>
            </a:pPr>
            <a:r>
              <a:rPr lang="es-ES" sz="3200" dirty="0">
                <a:solidFill>
                  <a:srgbClr val="343434"/>
                </a:solidFill>
                <a:latin typeface="Calibri" panose="020F0502020204030204" pitchFamily="34" charset="0"/>
              </a:rPr>
              <a:t>Tema: </a:t>
            </a:r>
            <a:r>
              <a:rPr lang="es-PE" sz="3200" dirty="0">
                <a:solidFill>
                  <a:srgbClr val="343434"/>
                </a:solidFill>
                <a:latin typeface="Calibri" panose="020F0502020204030204" pitchFamily="34" charset="0"/>
              </a:rPr>
              <a:t>Algunas lecciones de liderazgo</a:t>
            </a:r>
            <a:endParaRPr lang="es-ES" sz="3200" dirty="0">
              <a:solidFill>
                <a:srgbClr val="34343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13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78D2B737-0ABD-4205-8F2A-F48EAF7F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95486"/>
            <a:ext cx="669094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INTRODUCCION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485900" y="1943100"/>
            <a:ext cx="6681912" cy="66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9pPr>
          </a:lstStyle>
          <a:p>
            <a:pPr marL="274631" indent="-274631">
              <a:lnSpc>
                <a:spcPts val="3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s-PE" sz="3200" dirty="0">
                <a:latin typeface="Calibri" panose="020F0502020204030204" pitchFamily="34" charset="0"/>
              </a:rPr>
              <a:t>¿Qué significa “dirigente”?</a:t>
            </a:r>
          </a:p>
          <a:p>
            <a:pPr marL="274631" indent="-274631">
              <a:lnSpc>
                <a:spcPts val="3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s-PE" sz="3200" dirty="0">
                <a:latin typeface="Calibri" panose="020F0502020204030204" pitchFamily="34" charset="0"/>
              </a:rPr>
              <a:t>¿Qué significa “líder”? </a:t>
            </a:r>
          </a:p>
        </p:txBody>
      </p:sp>
    </p:spTree>
    <p:extLst>
      <p:ext uri="{BB962C8B-B14F-4D97-AF65-F5344CB8AC3E}">
        <p14:creationId xmlns:p14="http://schemas.microsoft.com/office/powerpoint/2010/main" val="202476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78D2B737-0ABD-4205-8F2A-F48EAF7F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95486"/>
            <a:ext cx="669094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INTRODUCCION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5576" y="1707654"/>
            <a:ext cx="7488832" cy="1775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chemeClr val="bg1"/>
                </a:solidFill>
                <a:latin typeface="+mn-lt"/>
              </a:defRPr>
            </a:lvl9pPr>
          </a:lstStyle>
          <a:p>
            <a:pPr marL="366175" indent="-366175" latinLnBrk="0">
              <a:lnSpc>
                <a:spcPts val="3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s-ES" sz="2800" i="1" dirty="0">
                <a:solidFill>
                  <a:srgbClr val="343434"/>
                </a:solidFill>
                <a:latin typeface="Calibri" panose="020F0502020204030204" pitchFamily="34" charset="0"/>
              </a:rPr>
              <a:t>Aprendizaje esperado</a:t>
            </a:r>
            <a:r>
              <a:rPr lang="es-ES" sz="2800" dirty="0">
                <a:solidFill>
                  <a:srgbClr val="343434"/>
                </a:solidFill>
                <a:latin typeface="Calibri" panose="020F0502020204030204" pitchFamily="34" charset="0"/>
              </a:rPr>
              <a:t>: </a:t>
            </a:r>
            <a:r>
              <a:rPr lang="es-PE" sz="2800" b="0" dirty="0">
                <a:solidFill>
                  <a:srgbClr val="343434"/>
                </a:solidFill>
                <a:latin typeface="Calibri" panose="020F0502020204030204" pitchFamily="34" charset="0"/>
              </a:rPr>
              <a:t>Describe según la Biblia, algunas lecciones de liderazgo</a:t>
            </a:r>
          </a:p>
          <a:p>
            <a:pPr marL="366175" indent="-366175" latinLnBrk="0">
              <a:lnSpc>
                <a:spcPts val="3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s-ES" sz="2800" i="1" dirty="0">
                <a:solidFill>
                  <a:srgbClr val="343434"/>
                </a:solidFill>
                <a:latin typeface="Calibri" panose="020F0502020204030204" pitchFamily="34" charset="0"/>
              </a:rPr>
              <a:t>Para analizar</a:t>
            </a:r>
            <a:r>
              <a:rPr lang="es-ES" sz="2800" dirty="0">
                <a:solidFill>
                  <a:srgbClr val="343434"/>
                </a:solidFill>
                <a:latin typeface="Calibri" panose="020F0502020204030204" pitchFamily="34" charset="0"/>
              </a:rPr>
              <a:t>: </a:t>
            </a:r>
            <a:r>
              <a:rPr lang="es-PE" sz="2800" b="0" dirty="0">
                <a:solidFill>
                  <a:srgbClr val="343434"/>
                </a:solidFill>
                <a:latin typeface="Calibri" panose="020F0502020204030204" pitchFamily="34" charset="0"/>
              </a:rPr>
              <a:t>¿Cuáles son algunas de las lecciones de liderazgo que menciona la Biblia?</a:t>
            </a:r>
          </a:p>
        </p:txBody>
      </p:sp>
    </p:spTree>
    <p:extLst>
      <p:ext uri="{BB962C8B-B14F-4D97-AF65-F5344CB8AC3E}">
        <p14:creationId xmlns:p14="http://schemas.microsoft.com/office/powerpoint/2010/main" val="287466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9512" y="300425"/>
            <a:ext cx="736786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I. LA INFLUENCIA DE LOS LÍDERES</a:t>
            </a:r>
            <a:endParaRPr lang="en-US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26407" y="799325"/>
            <a:ext cx="74733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8281" indent="-268281">
              <a:spcBef>
                <a:spcPct val="50000"/>
              </a:spcBef>
              <a:defRPr/>
            </a:pPr>
            <a:r>
              <a:rPr lang="es-AR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PE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Dos direcciones</a:t>
            </a:r>
            <a:endParaRPr lang="es-AR" sz="32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 flipV="1">
            <a:off x="0" y="1347614"/>
            <a:ext cx="9144000" cy="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95536" y="1413885"/>
            <a:ext cx="8424936" cy="2165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57188" latinLnBrk="0">
              <a:lnSpc>
                <a:spcPts val="21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Según 2 Reyes 13:1,2 ¿Cuánto influyen los líderes sobre el pueblo que gobiernan?</a:t>
            </a:r>
          </a:p>
          <a:p>
            <a:pPr marL="357188" latinLnBrk="0">
              <a:lnSpc>
                <a:spcPts val="21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“En el año veintitrés de </a:t>
            </a:r>
            <a:r>
              <a:rPr lang="es-PE" dirty="0" err="1">
                <a:solidFill>
                  <a:srgbClr val="343434"/>
                </a:solidFill>
                <a:latin typeface="Calibri" panose="020F0502020204030204" pitchFamily="34" charset="0"/>
              </a:rPr>
              <a:t>Joás</a:t>
            </a: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 hijo de </a:t>
            </a:r>
            <a:r>
              <a:rPr lang="es-PE" dirty="0" err="1">
                <a:solidFill>
                  <a:srgbClr val="343434"/>
                </a:solidFill>
                <a:latin typeface="Calibri" panose="020F0502020204030204" pitchFamily="34" charset="0"/>
              </a:rPr>
              <a:t>Ocozías</a:t>
            </a: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, rey de Judá, comenzó a reinar </a:t>
            </a:r>
            <a:r>
              <a:rPr lang="es-PE" dirty="0" err="1">
                <a:solidFill>
                  <a:srgbClr val="343434"/>
                </a:solidFill>
                <a:latin typeface="Calibri" panose="020F0502020204030204" pitchFamily="34" charset="0"/>
              </a:rPr>
              <a:t>Joacaz</a:t>
            </a: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 hijo de </a:t>
            </a:r>
            <a:r>
              <a:rPr lang="es-PE" dirty="0" err="1">
                <a:solidFill>
                  <a:srgbClr val="343434"/>
                </a:solidFill>
                <a:latin typeface="Calibri" panose="020F0502020204030204" pitchFamily="34" charset="0"/>
              </a:rPr>
              <a:t>Jehú</a:t>
            </a: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 sobre Israel en Samaria; y reinó diecisiete años. E hizo lo malo ante los ojos de Jehová, y siguió en los pecados de </a:t>
            </a:r>
            <a:r>
              <a:rPr lang="es-PE" dirty="0" err="1">
                <a:solidFill>
                  <a:srgbClr val="343434"/>
                </a:solidFill>
                <a:latin typeface="Calibri" panose="020F0502020204030204" pitchFamily="34" charset="0"/>
              </a:rPr>
              <a:t>Jeroboam</a:t>
            </a: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 hijo de </a:t>
            </a:r>
            <a:r>
              <a:rPr lang="es-PE" dirty="0" err="1">
                <a:solidFill>
                  <a:srgbClr val="343434"/>
                </a:solidFill>
                <a:latin typeface="Calibri" panose="020F0502020204030204" pitchFamily="34" charset="0"/>
              </a:rPr>
              <a:t>Nabat</a:t>
            </a: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, el que hizo pecar a Israel; y no se apartó de ellos” 2Re 13:1,2</a:t>
            </a:r>
          </a:p>
        </p:txBody>
      </p:sp>
    </p:spTree>
    <p:extLst>
      <p:ext uri="{BB962C8B-B14F-4D97-AF65-F5344CB8AC3E}">
        <p14:creationId xmlns:p14="http://schemas.microsoft.com/office/powerpoint/2010/main" val="428885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/>
          <p:cNvCxnSpPr/>
          <p:nvPr/>
        </p:nvCxnSpPr>
        <p:spPr>
          <a:xfrm flipV="1">
            <a:off x="0" y="1347614"/>
            <a:ext cx="9144000" cy="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07504" y="1413885"/>
            <a:ext cx="8928992" cy="2165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57188" latinLnBrk="0">
              <a:lnSpc>
                <a:spcPts val="21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sz="2200" dirty="0">
                <a:solidFill>
                  <a:srgbClr val="343434"/>
                </a:solidFill>
                <a:latin typeface="Calibri" panose="020F0502020204030204" pitchFamily="34" charset="0"/>
              </a:rPr>
              <a:t>En la Biblia, podemos encontrar ejemplos de liderazgo, buenos (Hech.15:7–11) y malos (1 Rey. 12:1–16), y algunas veces incluso una mezcla de ambos. Los malos líderes, a veces, han hecho algunas cosas buenas, mientras que los buenos líderes, a veces, han hecho algunas cosas malas. El problema es que cuando eres líder, ejerces una gran influencia, ya sea para bien o para mal. Cuando ocupas un puesto de liderazgo, ya sea espiritual, político o ambos, la influencia se multiplica enormemente (Juec.4:1-16;1Rey.21:1–16). El liderazgo en cualquier instancia, tiene el potencial de hacer que la gente mengüe o crezca espiritualmente. Los líderes espirituales influyen sobre los demás, ya sea a favor de Dios si ellos mismos buscan a Dios, o a favor del mal si no lo hacen.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9512" y="300425"/>
            <a:ext cx="736786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I. LA INFLUENCIA DE LOS LÍDERES</a:t>
            </a:r>
            <a:endParaRPr lang="en-US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26407" y="799325"/>
            <a:ext cx="74733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8281" indent="-268281">
              <a:spcBef>
                <a:spcPct val="50000"/>
              </a:spcBef>
              <a:defRPr/>
            </a:pPr>
            <a:r>
              <a:rPr lang="es-AR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PE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Dos direcciones</a:t>
            </a:r>
            <a:endParaRPr lang="es-AR" sz="32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79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9512" y="300425"/>
            <a:ext cx="736786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II. EL LIDERAZGO ESPIRITUAL</a:t>
            </a:r>
            <a:endParaRPr lang="en-US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26407" y="799325"/>
            <a:ext cx="74733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8281" indent="-268281">
              <a:spcBef>
                <a:spcPct val="50000"/>
              </a:spcBef>
              <a:defRPr/>
            </a:pPr>
            <a:r>
              <a:rPr lang="es-AR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PE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Enseñanza / Oración</a:t>
            </a:r>
            <a:endParaRPr lang="es-AR" sz="32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 flipV="1">
            <a:off x="0" y="1347614"/>
            <a:ext cx="9144000" cy="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79512" y="1557901"/>
            <a:ext cx="8640960" cy="2165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57188" latinLnBrk="0">
              <a:lnSpc>
                <a:spcPts val="20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Según Esd.7:10; 8:21 ¿Qué hábitos distinguió el liderazgo de Esdras?</a:t>
            </a:r>
          </a:p>
          <a:p>
            <a:pPr marL="357188" latinLnBrk="0">
              <a:lnSpc>
                <a:spcPts val="20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“Porque Esdras había preparado su corazón para inquirir la ley de Jehová y para cumplirla, y para enseñar en Israel sus estatutos y decretos” Esd.7:10</a:t>
            </a:r>
          </a:p>
          <a:p>
            <a:pPr marL="357188" latinLnBrk="0">
              <a:lnSpc>
                <a:spcPts val="20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“Y publiqué ayuno allí junto al río </a:t>
            </a:r>
            <a:r>
              <a:rPr lang="es-PE" dirty="0" err="1">
                <a:solidFill>
                  <a:srgbClr val="343434"/>
                </a:solidFill>
                <a:latin typeface="Calibri" panose="020F0502020204030204" pitchFamily="34" charset="0"/>
              </a:rPr>
              <a:t>Ahava</a:t>
            </a:r>
            <a:r>
              <a:rPr lang="es-PE" dirty="0">
                <a:solidFill>
                  <a:srgbClr val="343434"/>
                </a:solidFill>
                <a:latin typeface="Calibri" panose="020F0502020204030204" pitchFamily="34" charset="0"/>
              </a:rPr>
              <a:t>, para afligirnos delante de nuestro Dios, para solicitar de él camino derecho para nosotros, y para nuestros niños, y para todos nuestros bienes” Esd.8:21</a:t>
            </a:r>
          </a:p>
        </p:txBody>
      </p:sp>
    </p:spTree>
    <p:extLst>
      <p:ext uri="{BB962C8B-B14F-4D97-AF65-F5344CB8AC3E}">
        <p14:creationId xmlns:p14="http://schemas.microsoft.com/office/powerpoint/2010/main" val="94291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/>
          <p:cNvCxnSpPr/>
          <p:nvPr/>
        </p:nvCxnSpPr>
        <p:spPr>
          <a:xfrm flipV="1">
            <a:off x="0" y="1347614"/>
            <a:ext cx="9144000" cy="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79512" y="1347614"/>
            <a:ext cx="8856984" cy="2165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57188" latinLnBrk="0">
              <a:lnSpc>
                <a:spcPts val="21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sz="2200" dirty="0">
                <a:solidFill>
                  <a:srgbClr val="343434"/>
                </a:solidFill>
                <a:latin typeface="Calibri" panose="020F0502020204030204" pitchFamily="34" charset="0"/>
              </a:rPr>
              <a:t>A Esdras lo distinguió dos hábitos: (1) el estudio riguroso de las Escrituras (Esd.7:6) y (2) la oración ferviente y el ayuno (</a:t>
            </a:r>
            <a:r>
              <a:rPr lang="es-PE" sz="2200" dirty="0" err="1">
                <a:solidFill>
                  <a:srgbClr val="343434"/>
                </a:solidFill>
                <a:latin typeface="Calibri" panose="020F0502020204030204" pitchFamily="34" charset="0"/>
              </a:rPr>
              <a:t>Esd</a:t>
            </a:r>
            <a:r>
              <a:rPr lang="es-PE" sz="2200" dirty="0">
                <a:solidFill>
                  <a:srgbClr val="343434"/>
                </a:solidFill>
                <a:latin typeface="Calibri" panose="020F0502020204030204" pitchFamily="34" charset="0"/>
              </a:rPr>
              <a:t>. 8:21). Esdras había resuelto estudiar la Palabra de Dios y estar abierto a su poder transformador. Se dedicó a seguirla de todo corazón y luego a enseñarla a los demás. Esdras entendió que su llamado específico en la vida era estudiar y enseñar la Palabra de Dios. El segundo hábito, orar y ayunar, siguió una práctica que se había convertido en hábito cada vez que se encontraba en una situación difícil (</a:t>
            </a:r>
            <a:r>
              <a:rPr lang="es-PE" sz="2200" dirty="0" err="1">
                <a:solidFill>
                  <a:srgbClr val="343434"/>
                </a:solidFill>
                <a:latin typeface="Calibri" panose="020F0502020204030204" pitchFamily="34" charset="0"/>
              </a:rPr>
              <a:t>Esd</a:t>
            </a:r>
            <a:r>
              <a:rPr lang="es-PE" sz="2200" dirty="0">
                <a:solidFill>
                  <a:srgbClr val="343434"/>
                </a:solidFill>
                <a:latin typeface="Calibri" panose="020F0502020204030204" pitchFamily="34" charset="0"/>
              </a:rPr>
              <a:t>. 9, 10). En lugar de recurrir solo a consejeros humanos y diseñar un plan, primero se dirigía al Dios del universo que, en última instancia, tiene todo en sus manos.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79512" y="300425"/>
            <a:ext cx="736786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II. EL LIDERAZGO ESPIRITUAL</a:t>
            </a:r>
            <a:endParaRPr lang="en-US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26407" y="799325"/>
            <a:ext cx="74733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8281" indent="-268281">
              <a:spcBef>
                <a:spcPct val="50000"/>
              </a:spcBef>
              <a:defRPr/>
            </a:pPr>
            <a:r>
              <a:rPr lang="es-AR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PE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Enseñanza / Oración</a:t>
            </a:r>
            <a:endParaRPr lang="es-AR" sz="32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3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9512" y="300425"/>
            <a:ext cx="736786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III. EL LIDERAZGO EN ACCIÓN</a:t>
            </a:r>
            <a:endParaRPr lang="en-US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26407" y="799325"/>
            <a:ext cx="74733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8281" indent="-268281">
              <a:spcBef>
                <a:spcPct val="50000"/>
              </a:spcBef>
              <a:defRPr/>
            </a:pPr>
            <a:r>
              <a:rPr lang="es-AR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PE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Organización / Precepto y ejemplo</a:t>
            </a:r>
            <a:endParaRPr lang="es-AR" sz="32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 flipV="1">
            <a:off x="0" y="1347614"/>
            <a:ext cx="9144000" cy="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23528" y="1347614"/>
            <a:ext cx="8424936" cy="1767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57188" latinLnBrk="0">
              <a:lnSpc>
                <a:spcPts val="21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sz="2300" dirty="0">
                <a:solidFill>
                  <a:srgbClr val="343434"/>
                </a:solidFill>
                <a:latin typeface="Calibri" panose="020F0502020204030204" pitchFamily="34" charset="0"/>
              </a:rPr>
              <a:t>Según Neh.4:17-23. ¿Cómo era el liderazgo de Nehemías?</a:t>
            </a:r>
          </a:p>
          <a:p>
            <a:pPr marL="357188" latinLnBrk="0">
              <a:lnSpc>
                <a:spcPts val="21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sz="2300" dirty="0">
                <a:solidFill>
                  <a:srgbClr val="343434"/>
                </a:solidFill>
                <a:latin typeface="Calibri" panose="020F0502020204030204" pitchFamily="34" charset="0"/>
              </a:rPr>
              <a:t>“Los que edificaban en el muro, los que acarreaban, y los que cargaban, con una mano trabajaban en la obra, y en la otra tenían la espada. Porque los que edificaban, cada uno tenía su espada ceñida a sus lomos, y así edificaban; y el que tocaba la trompeta estaba junto a mí… Nosotros, pues, trabajábamos en la obra; y la mitad de ellos tenían lanzas desde la subida del alba hasta que salían las estrellas. También dije entonces al pueblo: Cada uno con su criado permanezca dentro de Jerusalén, y de noche sirvan de centinela y de día en la obra. Y ni yo ni mis hermanos, ni mis jóvenes, ni la gente de guardia que me seguía, nos quitamos nuestro vestido; cada uno se desnudaba solamente para bañarse” </a:t>
            </a:r>
            <a:r>
              <a:rPr lang="es-PE" sz="2300" dirty="0" err="1">
                <a:solidFill>
                  <a:srgbClr val="343434"/>
                </a:solidFill>
                <a:latin typeface="Calibri" panose="020F0502020204030204" pitchFamily="34" charset="0"/>
              </a:rPr>
              <a:t>Neh</a:t>
            </a:r>
            <a:r>
              <a:rPr lang="es-PE" sz="2300" dirty="0">
                <a:solidFill>
                  <a:srgbClr val="343434"/>
                </a:solidFill>
                <a:latin typeface="Calibri" panose="020F0502020204030204" pitchFamily="34" charset="0"/>
              </a:rPr>
              <a:t> 4:17-23</a:t>
            </a:r>
          </a:p>
        </p:txBody>
      </p:sp>
    </p:spTree>
    <p:extLst>
      <p:ext uri="{BB962C8B-B14F-4D97-AF65-F5344CB8AC3E}">
        <p14:creationId xmlns:p14="http://schemas.microsoft.com/office/powerpoint/2010/main" val="267275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/>
          <p:cNvCxnSpPr/>
          <p:nvPr/>
        </p:nvCxnSpPr>
        <p:spPr>
          <a:xfrm flipV="1">
            <a:off x="0" y="1347614"/>
            <a:ext cx="9144000" cy="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79512" y="1347614"/>
            <a:ext cx="8856984" cy="2165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57188" latinLnBrk="0">
              <a:lnSpc>
                <a:spcPts val="21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PE" sz="2200" dirty="0">
                <a:solidFill>
                  <a:srgbClr val="343434"/>
                </a:solidFill>
                <a:latin typeface="Calibri" panose="020F0502020204030204" pitchFamily="34" charset="0"/>
              </a:rPr>
              <a:t>Esdras y Nehemías buscaban que la voluntad de Dios se cumpliera en la vida de su pueblo. Tenían una visión en dónde querían que estuviera el pueblo de Dios, y entonces pusieron todo de su parte para lograr el objetivo (Neh.2:1–10; Esd.7:8–10). Nehemías era perseverante, no se desanimaba ante la oposición (Neh.4:7-23). En la reconstrucción de Jerusalén se mantuvo enfocado en su misión, clamaba a Dios por ayuda, animaba al pueblo, creyó en ellos, trabajó con ellos y les delegó responsabilidades. Nehemías se ponía a la par del pueblo y hacía la ardua tarea que había que hacer. Como gobernador veló por sus siervos y los que no tenían recursos y necesitaban comer, daba sus ganancias a la gente (Neh.5:14-18). Nehemías tenía el don de motivar a los demás, utilizó este don para inspirar a su pueblo a unirse y trabajar a pesar de los desafíos. Los inspiró a caminar con Dios.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9512" y="300425"/>
            <a:ext cx="736786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III. EL LIDERAZGO EN ACCIÓN</a:t>
            </a:r>
            <a:endParaRPr lang="en-US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26407" y="799325"/>
            <a:ext cx="74733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8281" indent="-268281">
              <a:spcBef>
                <a:spcPct val="50000"/>
              </a:spcBef>
              <a:defRPr/>
            </a:pPr>
            <a:r>
              <a:rPr lang="es-AR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PE" sz="32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Organización / Precepto y ejemplo</a:t>
            </a:r>
            <a:endParaRPr lang="es-AR" sz="32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84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95536" y="987574"/>
            <a:ext cx="8424936" cy="326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80000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80000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80000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9pPr>
          </a:lstStyle>
          <a:p>
            <a:pPr marL="575986" indent="-721766" latinLnBrk="0">
              <a:lnSpc>
                <a:spcPts val="2200"/>
              </a:lnSpc>
              <a:spcBef>
                <a:spcPts val="0"/>
              </a:spcBef>
              <a:buFontTx/>
              <a:buNone/>
              <a:defRPr/>
            </a:pPr>
            <a:r>
              <a:rPr lang="es-PE" sz="2000" b="1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MARCA:</a:t>
            </a:r>
          </a:p>
          <a:p>
            <a:pPr marL="575986" indent="-721766" latinLnBrk="0">
              <a:lnSpc>
                <a:spcPts val="2200"/>
              </a:lnSpc>
              <a:spcBef>
                <a:spcPts val="0"/>
              </a:spcBef>
              <a:buFontTx/>
              <a:buNone/>
              <a:defRPr/>
            </a:pPr>
            <a:r>
              <a:rPr lang="es-PE" sz="2000" b="1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A.	La influencia de los líderes</a:t>
            </a:r>
          </a:p>
          <a:p>
            <a:pPr marL="952500" indent="-325438" latinLnBrk="0">
              <a:lnSpc>
                <a:spcPts val="22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En la Biblia encontramos ejemplos de liderazgo buenos y malos</a:t>
            </a:r>
          </a:p>
          <a:p>
            <a:pPr marL="952500" indent="-325438" latinLnBrk="0">
              <a:lnSpc>
                <a:spcPts val="22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En la Biblia hay malos líderes que a veces han hecho algunas cosas buenas</a:t>
            </a:r>
          </a:p>
          <a:p>
            <a:pPr marL="952500" indent="-325438" latinLnBrk="0">
              <a:lnSpc>
                <a:spcPts val="22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En la Biblia hay buenos líderes que a veces han hecho algunas cosas malas</a:t>
            </a:r>
          </a:p>
          <a:p>
            <a:pPr marL="952500" indent="-325438" latinLnBrk="0">
              <a:lnSpc>
                <a:spcPts val="22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Todas las anteriores</a:t>
            </a:r>
          </a:p>
          <a:p>
            <a:pPr marL="575986" indent="-721766" latinLnBrk="0">
              <a:lnSpc>
                <a:spcPts val="2200"/>
              </a:lnSpc>
              <a:spcBef>
                <a:spcPts val="0"/>
              </a:spcBef>
              <a:buFontTx/>
              <a:buNone/>
              <a:defRPr/>
            </a:pPr>
            <a:r>
              <a:rPr lang="es-PE" sz="2000" b="1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B.	El mal a la vista del Señor</a:t>
            </a:r>
          </a:p>
          <a:p>
            <a:pPr marL="952500" indent="-325438" latinLnBrk="0">
              <a:lnSpc>
                <a:spcPts val="22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Los líderes espirituales influyen a favor de Dios automáticamente</a:t>
            </a:r>
          </a:p>
          <a:p>
            <a:pPr marL="952500" indent="-325438" latinLnBrk="0">
              <a:lnSpc>
                <a:spcPts val="22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Nuestro carácter marca la diferencia con quienes no interactuamos</a:t>
            </a:r>
          </a:p>
          <a:p>
            <a:pPr marL="952500" indent="-325438" latinLnBrk="0">
              <a:lnSpc>
                <a:spcPts val="22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Nuestro liderazgo puede hacer que la gente crezca espiritualmente</a:t>
            </a:r>
          </a:p>
          <a:p>
            <a:pPr marL="952500" indent="-325438" latinLnBrk="0">
              <a:lnSpc>
                <a:spcPts val="22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343434">
                    <a:lumMod val="75000"/>
                    <a:lumOff val="25000"/>
                  </a:srgbClr>
                </a:solidFill>
                <a:latin typeface="Calibri" panose="020F0502020204030204" pitchFamily="34" charset="0"/>
              </a:rPr>
              <a:t>Todas las anteriores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1366986-8CD6-4728-B8CF-4E68FECC0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60638"/>
            <a:ext cx="669094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32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EVALUACIÓN</a:t>
            </a:r>
          </a:p>
        </p:txBody>
      </p:sp>
      <p:sp>
        <p:nvSpPr>
          <p:cNvPr id="10" name="Rectángulo 17"/>
          <p:cNvSpPr/>
          <p:nvPr/>
        </p:nvSpPr>
        <p:spPr>
          <a:xfrm>
            <a:off x="3419872" y="2787774"/>
            <a:ext cx="4495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3200" b="1" kern="0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X</a:t>
            </a:r>
            <a:endParaRPr lang="es-PE" sz="3200" b="1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ángulo 17"/>
          <p:cNvSpPr/>
          <p:nvPr/>
        </p:nvSpPr>
        <p:spPr>
          <a:xfrm>
            <a:off x="8244408" y="3959086"/>
            <a:ext cx="4495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3200" b="1" kern="0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X</a:t>
            </a:r>
            <a:endParaRPr lang="es-PE" sz="3200" b="1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700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23528" y="878208"/>
            <a:ext cx="8064896" cy="326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80000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80000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80000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9pPr>
          </a:lstStyle>
          <a:p>
            <a:pPr marL="360363" indent="-360363" latinLnBrk="0">
              <a:lnSpc>
                <a:spcPts val="2400"/>
              </a:lnSpc>
              <a:spcBef>
                <a:spcPts val="0"/>
              </a:spcBef>
              <a:buFont typeface="+mj-lt"/>
              <a:buAutoNum type="alphaUcPeriod" startAt="3"/>
              <a:defRPr/>
            </a:pPr>
            <a:r>
              <a:rPr lang="es-PE" sz="2000" b="1" dirty="0">
                <a:solidFill>
                  <a:srgbClr val="676767"/>
                </a:solidFill>
                <a:latin typeface="Calibri" panose="020F0502020204030204" pitchFamily="34" charset="0"/>
              </a:rPr>
              <a:t>Coraje y poder</a:t>
            </a:r>
          </a:p>
          <a:p>
            <a:pPr marL="806450" indent="-360363" latinLnBrk="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676767"/>
                </a:solidFill>
                <a:latin typeface="Calibri" panose="020F0502020204030204" pitchFamily="34" charset="0"/>
              </a:rPr>
              <a:t>Esdras tomó la iniciativa de preparar al pueblo para luchar</a:t>
            </a:r>
          </a:p>
          <a:p>
            <a:pPr marL="806450" indent="-360363" latinLnBrk="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676767"/>
                </a:solidFill>
                <a:latin typeface="Calibri" panose="020F0502020204030204" pitchFamily="34" charset="0"/>
              </a:rPr>
              <a:t>Los judíos bajo el liderazgo de Esdras tomaron armas para defenderse</a:t>
            </a:r>
          </a:p>
          <a:p>
            <a:pPr marL="806450" indent="-360363" latinLnBrk="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676767"/>
                </a:solidFill>
                <a:latin typeface="Calibri" panose="020F0502020204030204" pitchFamily="34" charset="0"/>
              </a:rPr>
              <a:t>Nehemías a la par del pueblo, hacía la tarea que había que hacer</a:t>
            </a:r>
          </a:p>
          <a:p>
            <a:pPr marL="806450" indent="-360363" latinLnBrk="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676767"/>
                </a:solidFill>
                <a:latin typeface="Calibri" panose="020F0502020204030204" pitchFamily="34" charset="0"/>
              </a:rPr>
              <a:t>Todas las anteriores</a:t>
            </a:r>
          </a:p>
          <a:p>
            <a:pPr marL="457200" indent="-457200" latinLnBrk="0">
              <a:lnSpc>
                <a:spcPts val="2400"/>
              </a:lnSpc>
              <a:spcBef>
                <a:spcPts val="0"/>
              </a:spcBef>
              <a:buFont typeface="+mj-lt"/>
              <a:buAutoNum type="alphaUcPeriod" startAt="4"/>
              <a:defRPr/>
            </a:pPr>
            <a:r>
              <a:rPr lang="es-PE" sz="2000" b="1" dirty="0">
                <a:solidFill>
                  <a:srgbClr val="676767"/>
                </a:solidFill>
                <a:latin typeface="Calibri" panose="020F0502020204030204" pitchFamily="34" charset="0"/>
              </a:rPr>
              <a:t>Marca verdadero o falso donde corresponda:</a:t>
            </a:r>
          </a:p>
          <a:p>
            <a:pPr marL="806450" indent="-360363" latinLnBrk="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676767"/>
                </a:solidFill>
                <a:latin typeface="Calibri" panose="020F0502020204030204" pitchFamily="34" charset="0"/>
              </a:rPr>
              <a:t>Un líder, en un puesto de liderazgo </a:t>
            </a:r>
            <a:r>
              <a:rPr lang="es-PE" sz="2000">
                <a:solidFill>
                  <a:srgbClr val="676767"/>
                </a:solidFill>
                <a:latin typeface="Calibri" panose="020F0502020204030204" pitchFamily="34" charset="0"/>
              </a:rPr>
              <a:t>espiritual su </a:t>
            </a:r>
            <a:r>
              <a:rPr lang="es-PE" sz="2000" dirty="0">
                <a:solidFill>
                  <a:srgbClr val="676767"/>
                </a:solidFill>
                <a:latin typeface="Calibri" panose="020F0502020204030204" pitchFamily="34" charset="0"/>
              </a:rPr>
              <a:t>influencia se multiplica (      )</a:t>
            </a:r>
          </a:p>
          <a:p>
            <a:pPr marL="806450" indent="-360363" latinLnBrk="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676767"/>
                </a:solidFill>
                <a:latin typeface="Calibri" panose="020F0502020204030204" pitchFamily="34" charset="0"/>
              </a:rPr>
              <a:t>Los grandes líderes tienen un objetivo (     )</a:t>
            </a:r>
          </a:p>
          <a:p>
            <a:pPr marL="806450" indent="-360363" latinLnBrk="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676767"/>
                </a:solidFill>
                <a:latin typeface="Calibri" panose="020F0502020204030204" pitchFamily="34" charset="0"/>
              </a:rPr>
              <a:t>Esdras aceptó la escolta del rey para su protección (     )</a:t>
            </a:r>
          </a:p>
          <a:p>
            <a:pPr marL="806450" indent="-360363" latinLnBrk="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PE" sz="2000" dirty="0">
                <a:solidFill>
                  <a:srgbClr val="676767"/>
                </a:solidFill>
                <a:latin typeface="Calibri" panose="020F0502020204030204" pitchFamily="34" charset="0"/>
              </a:rPr>
              <a:t>Los líderes competentes a veces necesitan un “título” para obtener honor (     )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1366986-8CD6-4728-B8CF-4E68FECC0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60638"/>
            <a:ext cx="669094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32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EVALUACIÓN</a:t>
            </a:r>
          </a:p>
        </p:txBody>
      </p:sp>
      <p:sp>
        <p:nvSpPr>
          <p:cNvPr id="8" name="Rectángulo 16"/>
          <p:cNvSpPr/>
          <p:nvPr/>
        </p:nvSpPr>
        <p:spPr>
          <a:xfrm>
            <a:off x="1907704" y="4435247"/>
            <a:ext cx="4495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3200" b="1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</a:t>
            </a:r>
          </a:p>
        </p:txBody>
      </p:sp>
      <p:sp>
        <p:nvSpPr>
          <p:cNvPr id="10" name="Rectángulo 17"/>
          <p:cNvSpPr/>
          <p:nvPr/>
        </p:nvSpPr>
        <p:spPr>
          <a:xfrm>
            <a:off x="7794908" y="1986975"/>
            <a:ext cx="4495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3200" b="1" kern="0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X</a:t>
            </a:r>
            <a:endParaRPr lang="es-PE" sz="3200" b="1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ángulo 18"/>
          <p:cNvSpPr/>
          <p:nvPr/>
        </p:nvSpPr>
        <p:spPr>
          <a:xfrm>
            <a:off x="5170351" y="3566116"/>
            <a:ext cx="4495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3200" b="1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</a:t>
            </a:r>
            <a:endParaRPr lang="es-PE" sz="3200" b="1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ángulo 20"/>
          <p:cNvSpPr/>
          <p:nvPr/>
        </p:nvSpPr>
        <p:spPr>
          <a:xfrm>
            <a:off x="6491649" y="3830720"/>
            <a:ext cx="4495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3200" b="1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</a:t>
            </a:r>
            <a:endParaRPr lang="es-PE" sz="3200" b="1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ángulo 18">
            <a:extLst>
              <a:ext uri="{FF2B5EF4-FFF2-40B4-BE49-F238E27FC236}">
                <a16:creationId xmlns:a16="http://schemas.microsoft.com/office/drawing/2014/main" id="{3389B8D3-8900-43DC-AAB2-5FE74CF04748}"/>
              </a:ext>
            </a:extLst>
          </p:cNvPr>
          <p:cNvSpPr/>
          <p:nvPr/>
        </p:nvSpPr>
        <p:spPr>
          <a:xfrm>
            <a:off x="2297440" y="3240151"/>
            <a:ext cx="4495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3200" b="1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</a:t>
            </a:r>
            <a:endParaRPr lang="es-PE" sz="3200" b="1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236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>
            <a:extLst>
              <a:ext uri="{FF2B5EF4-FFF2-40B4-BE49-F238E27FC236}">
                <a16:creationId xmlns:a16="http://schemas.microsoft.com/office/drawing/2014/main" id="{6592B420-6C34-41F0-B11E-B5C9A148E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95486"/>
            <a:ext cx="669094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33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APLICACIÓN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9592" y="1131590"/>
            <a:ext cx="7920880" cy="3265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4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0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pPr marL="457189" indent="-457189" algn="l" latinLnBrk="0">
              <a:lnSpc>
                <a:spcPts val="2800"/>
              </a:lnSpc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s-PE" sz="2700" b="1" kern="0" dirty="0">
                <a:solidFill>
                  <a:srgbClr val="343434"/>
                </a:solidFill>
                <a:latin typeface="Calibri" panose="020F0502020204030204" pitchFamily="34" charset="0"/>
              </a:rPr>
              <a:t>¿Cuáles son algunas de las lecciones de liderazgo que menciona la Biblia?</a:t>
            </a:r>
          </a:p>
          <a:p>
            <a:pPr marL="457189" indent="-457189" algn="l" latinLnBrk="0">
              <a:lnSpc>
                <a:spcPts val="2800"/>
              </a:lnSpc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s-PE" sz="2700" b="1" kern="0" dirty="0">
                <a:solidFill>
                  <a:srgbClr val="343434"/>
                </a:solidFill>
                <a:latin typeface="Calibri" panose="020F0502020204030204" pitchFamily="34" charset="0"/>
              </a:rPr>
              <a:t>Los líderes influyen sobre los demás, ya sea a favor o en contra de Dios. Esdras y Nehemías alentaron al pueblo y les dieron responsabilidades, tenían una visión para que el pueblo de Israel sea restaurado y reavivado una vez más. Nehemías era un líder por precepto y ejemplo.</a:t>
            </a:r>
          </a:p>
          <a:p>
            <a:pPr marL="474121" lvl="1" indent="-457189" latinLnBrk="0">
              <a:lnSpc>
                <a:spcPts val="2800"/>
              </a:lnSpc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s-ES" sz="2700" kern="0" dirty="0">
                <a:solidFill>
                  <a:srgbClr val="343434"/>
                </a:solidFill>
                <a:latin typeface="Calibri" panose="020F0502020204030204" pitchFamily="34" charset="0"/>
              </a:rPr>
              <a:t>Para qué nos servirá lo aprendido?</a:t>
            </a:r>
          </a:p>
        </p:txBody>
      </p:sp>
    </p:spTree>
    <p:extLst>
      <p:ext uri="{BB962C8B-B14F-4D97-AF65-F5344CB8AC3E}">
        <p14:creationId xmlns:p14="http://schemas.microsoft.com/office/powerpoint/2010/main" val="310321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>
            <a:extLst>
              <a:ext uri="{FF2B5EF4-FFF2-40B4-BE49-F238E27FC236}">
                <a16:creationId xmlns:a16="http://schemas.microsoft.com/office/drawing/2014/main" id="{6592B420-6C34-41F0-B11E-B5C9A148E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95486"/>
            <a:ext cx="669094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33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CREATIVIDAD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45983" y="1923678"/>
            <a:ext cx="7560840" cy="188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4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0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pPr marL="457189" indent="-457189" algn="l" latinLnBrk="0">
              <a:lnSpc>
                <a:spcPts val="2800"/>
              </a:lnSpc>
              <a:spcBef>
                <a:spcPts val="800"/>
              </a:spcBef>
              <a:buSzPct val="100000"/>
              <a:buFont typeface="Arial" pitchFamily="34" charset="0"/>
              <a:buChar char="•"/>
              <a:defRPr/>
            </a:pPr>
            <a:r>
              <a:rPr lang="es-PE" sz="2700" b="1" dirty="0">
                <a:solidFill>
                  <a:srgbClr val="343434"/>
                </a:solidFill>
                <a:latin typeface="Calibri" panose="020F0502020204030204" pitchFamily="34" charset="0"/>
              </a:rPr>
              <a:t>¿Por qué es importante que un líder cristiano sea también un siervo? Compártelo en tus redes…</a:t>
            </a:r>
          </a:p>
        </p:txBody>
      </p:sp>
    </p:spTree>
    <p:extLst>
      <p:ext uri="{BB962C8B-B14F-4D97-AF65-F5344CB8AC3E}">
        <p14:creationId xmlns:p14="http://schemas.microsoft.com/office/powerpoint/2010/main" val="286730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Rectángulo">
            <a:extLst>
              <a:ext uri="{FF2B5EF4-FFF2-40B4-BE49-F238E27FC236}">
                <a16:creationId xmlns:a16="http://schemas.microsoft.com/office/drawing/2014/main" id="{107DA17F-01D6-4F9B-8385-EC40926C9FC3}"/>
              </a:ext>
            </a:extLst>
          </p:cNvPr>
          <p:cNvSpPr/>
          <p:nvPr/>
        </p:nvSpPr>
        <p:spPr>
          <a:xfrm>
            <a:off x="1763688" y="843558"/>
            <a:ext cx="7056784" cy="379142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66" indent="-457189">
              <a:lnSpc>
                <a:spcPts val="3200"/>
              </a:lnSpc>
              <a:defRPr/>
            </a:pPr>
            <a:r>
              <a:rPr lang="es-CO" sz="2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Elaborado por:</a:t>
            </a:r>
          </a:p>
          <a:p>
            <a:pPr marL="46566" indent="-457189">
              <a:lnSpc>
                <a:spcPts val="3200"/>
              </a:lnSpc>
              <a:buFontTx/>
              <a:buChar char="•"/>
              <a:defRPr/>
            </a:pPr>
            <a:r>
              <a:rPr lang="es-CO" sz="2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Dr. Alfredo Padilla Chávez</a:t>
            </a:r>
          </a:p>
          <a:p>
            <a:pPr marL="482588" indent="-482588">
              <a:lnSpc>
                <a:spcPts val="3200"/>
              </a:lnSpc>
              <a:buFontTx/>
              <a:buChar char="•"/>
              <a:defRPr/>
            </a:pPr>
            <a:r>
              <a:rPr lang="es-CO" sz="2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Escríbenos para recibir la lección cada semana: apadilla88@hotmail.com</a:t>
            </a:r>
          </a:p>
          <a:p>
            <a:pPr marL="482588" indent="-482588">
              <a:lnSpc>
                <a:spcPts val="3200"/>
              </a:lnSpc>
              <a:buFontTx/>
              <a:buChar char="•"/>
              <a:defRPr/>
            </a:pPr>
            <a:r>
              <a:rPr lang="es-CO" sz="2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Visite:</a:t>
            </a:r>
          </a:p>
          <a:p>
            <a:pPr>
              <a:lnSpc>
                <a:spcPts val="3200"/>
              </a:lnSpc>
              <a:defRPr/>
            </a:pPr>
            <a:r>
              <a:rPr lang="es-CO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2"/>
              </a:rPr>
              <a:t>http://gramadal.wordpress.com</a:t>
            </a:r>
            <a:endParaRPr lang="es-CO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>
              <a:lnSpc>
                <a:spcPts val="3200"/>
              </a:lnSpc>
              <a:defRPr/>
            </a:pPr>
            <a:endParaRPr lang="es-CO" sz="2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>
              <a:lnSpc>
                <a:spcPts val="3200"/>
              </a:lnSpc>
              <a:defRPr/>
            </a:pPr>
            <a:endParaRPr lang="es-CO" sz="24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>
              <a:lnSpc>
                <a:spcPts val="3200"/>
              </a:lnSpc>
              <a:defRPr/>
            </a:pPr>
            <a:r>
              <a:rPr lang="es-CO" sz="2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LIMA – PERÚ </a:t>
            </a:r>
          </a:p>
        </p:txBody>
      </p:sp>
      <p:pic>
        <p:nvPicPr>
          <p:cNvPr id="9" name="Picture 4" descr="C:\Documents and Settings\Administrador\Escritorio\Imagen1.png">
            <a:extLst>
              <a:ext uri="{FF2B5EF4-FFF2-40B4-BE49-F238E27FC236}">
                <a16:creationId xmlns:a16="http://schemas.microsoft.com/office/drawing/2014/main" id="{2B3AE137-D344-4A17-8C48-DE20E32BB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0914"/>
            <a:ext cx="804380" cy="692644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1290</Words>
  <Application>Microsoft Office PowerPoint</Application>
  <PresentationFormat>Apresentação na tela (16:9)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맑은 고딕</vt:lpstr>
      <vt:lpstr>Arial</vt:lpstr>
      <vt:lpstr>Calibri</vt:lpstr>
      <vt:lpstr>Impact</vt:lpstr>
      <vt:lpstr>Office Theme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jose ferreira Neto</cp:lastModifiedBy>
  <cp:revision>176</cp:revision>
  <dcterms:created xsi:type="dcterms:W3CDTF">2014-04-01T16:27:38Z</dcterms:created>
  <dcterms:modified xsi:type="dcterms:W3CDTF">2019-12-21T17:30:12Z</dcterms:modified>
</cp:coreProperties>
</file>